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57" r:id="rId5"/>
    <p:sldId id="270" r:id="rId6"/>
    <p:sldId id="268" r:id="rId7"/>
    <p:sldId id="262" r:id="rId8"/>
    <p:sldId id="261" r:id="rId9"/>
    <p:sldId id="264" r:id="rId10"/>
    <p:sldId id="269" r:id="rId11"/>
    <p:sldId id="266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>
        <p:scale>
          <a:sx n="100" d="100"/>
          <a:sy n="100" d="100"/>
        </p:scale>
        <p:origin x="4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81D46-31A4-054C-8FC5-CAE7A552FF3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C05FE69-1FA4-314B-8107-E0FE5B93619E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R</a:t>
          </a:r>
          <a:r>
            <a:rPr lang="fr-FR" dirty="0"/>
            <a:t> : Message codé</a:t>
          </a:r>
        </a:p>
      </dgm:t>
    </dgm:pt>
    <dgm:pt modelId="{D3C8F566-C49F-A041-8A14-7B9E43BAFD01}" type="parTrans" cxnId="{DF8FFF06-623A-084F-B93D-D6AD061D563A}">
      <dgm:prSet/>
      <dgm:spPr/>
      <dgm:t>
        <a:bodyPr/>
        <a:lstStyle/>
        <a:p>
          <a:endParaRPr lang="fr-FR"/>
        </a:p>
      </dgm:t>
    </dgm:pt>
    <dgm:pt modelId="{152EC1B2-C91A-D049-8651-08339E619A2D}" type="sibTrans" cxnId="{DF8FFF06-623A-084F-B93D-D6AD061D563A}">
      <dgm:prSet/>
      <dgm:spPr/>
      <dgm:t>
        <a:bodyPr/>
        <a:lstStyle/>
        <a:p>
          <a:endParaRPr lang="fr-FR"/>
        </a:p>
      </dgm:t>
    </dgm:pt>
    <dgm:pt modelId="{F73FD98C-6025-9041-91A4-AA7DC65CBCF9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M</a:t>
          </a:r>
          <a:r>
            <a:rPr lang="fr-FR" dirty="0"/>
            <a:t> : matrice formée à partir de R</a:t>
          </a:r>
        </a:p>
      </dgm:t>
    </dgm:pt>
    <dgm:pt modelId="{C5E71DA7-35AD-6F46-B763-A151FB7FC554}" type="parTrans" cxnId="{7F7F6C55-67A0-7845-B5FA-A7D89B2A75BB}">
      <dgm:prSet/>
      <dgm:spPr/>
      <dgm:t>
        <a:bodyPr/>
        <a:lstStyle/>
        <a:p>
          <a:endParaRPr lang="fr-FR"/>
        </a:p>
      </dgm:t>
    </dgm:pt>
    <dgm:pt modelId="{71D4E4FD-C1D3-B44A-879C-A1E1AE0B8369}" type="sibTrans" cxnId="{7F7F6C55-67A0-7845-B5FA-A7D89B2A75BB}">
      <dgm:prSet/>
      <dgm:spPr/>
      <dgm:t>
        <a:bodyPr/>
        <a:lstStyle/>
        <a:p>
          <a:endParaRPr lang="fr-FR"/>
        </a:p>
      </dgm:t>
    </dgm:pt>
    <dgm:pt modelId="{FC90D5B3-067D-3E42-A4D7-DDEDE218CF02}">
      <dgm:prSet phldrT="[Texte]"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V</a:t>
          </a:r>
          <a:r>
            <a:rPr lang="fr-FR" dirty="0"/>
            <a:t>=vecteur tels que M.V=0</a:t>
          </a:r>
        </a:p>
      </dgm:t>
    </dgm:pt>
    <dgm:pt modelId="{4DC7F78D-D9BE-2045-AF46-2447A7664C9F}" type="parTrans" cxnId="{1FC8546D-B73C-5F4F-BE81-7B02E8B8F33E}">
      <dgm:prSet/>
      <dgm:spPr/>
      <dgm:t>
        <a:bodyPr/>
        <a:lstStyle/>
        <a:p>
          <a:endParaRPr lang="fr-FR"/>
        </a:p>
      </dgm:t>
    </dgm:pt>
    <dgm:pt modelId="{41825AE6-F213-2A41-A62F-58A0D8FB15D6}" type="sibTrans" cxnId="{1FC8546D-B73C-5F4F-BE81-7B02E8B8F33E}">
      <dgm:prSet/>
      <dgm:spPr/>
      <dgm:t>
        <a:bodyPr/>
        <a:lstStyle/>
        <a:p>
          <a:endParaRPr lang="fr-FR"/>
        </a:p>
      </dgm:t>
    </dgm:pt>
    <dgm:pt modelId="{BBA47DDD-822A-AE43-A229-730315C0A90D}">
      <dgm:prSet/>
      <dgm:spPr/>
      <dgm:t>
        <a:bodyPr/>
        <a:lstStyle/>
        <a:p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0</a:t>
          </a:r>
          <a:r>
            <a:rPr lang="fr-FR" dirty="0"/>
            <a:t> et </a:t>
          </a:r>
          <a:r>
            <a:rPr lang="fr-FR" dirty="0">
              <a:solidFill>
                <a:srgbClr val="FF0000"/>
              </a:solidFill>
            </a:rPr>
            <a:t>Q</a:t>
          </a:r>
          <a:r>
            <a:rPr lang="fr-FR" baseline="-25000" dirty="0">
              <a:solidFill>
                <a:srgbClr val="FF0000"/>
              </a:solidFill>
            </a:rPr>
            <a:t>1</a:t>
          </a:r>
          <a:r>
            <a:rPr lang="fr-FR" dirty="0"/>
            <a:t> polynômes formés à partir de V </a:t>
          </a:r>
        </a:p>
      </dgm:t>
    </dgm:pt>
    <dgm:pt modelId="{F939F5EB-1B9B-6240-B39E-312C8AEDA3DE}" type="parTrans" cxnId="{685B6D7F-D68B-9045-B187-38B14D1A0313}">
      <dgm:prSet/>
      <dgm:spPr/>
      <dgm:t>
        <a:bodyPr/>
        <a:lstStyle/>
        <a:p>
          <a:endParaRPr lang="fr-FR"/>
        </a:p>
      </dgm:t>
    </dgm:pt>
    <dgm:pt modelId="{459FFDE4-89EB-1341-B13F-B6ACE7410133}" type="sibTrans" cxnId="{685B6D7F-D68B-9045-B187-38B14D1A0313}">
      <dgm:prSet/>
      <dgm:spPr/>
      <dgm:t>
        <a:bodyPr/>
        <a:lstStyle/>
        <a:p>
          <a:endParaRPr lang="fr-FR"/>
        </a:p>
      </dgm:t>
    </dgm:pt>
    <dgm:pt modelId="{CA6296D6-97A0-074B-B91C-869F58EF1B1B}">
      <dgm:prSet/>
      <dgm:spPr/>
      <dgm:t>
        <a:bodyPr/>
        <a:lstStyle/>
        <a:p>
          <a:r>
            <a:rPr lang="fr-FR" dirty="0"/>
            <a:t>Q</a:t>
          </a:r>
          <a:r>
            <a:rPr lang="fr-FR" baseline="-25000" dirty="0"/>
            <a:t>0</a:t>
          </a:r>
          <a:r>
            <a:rPr lang="fr-FR" dirty="0"/>
            <a:t>/Q</a:t>
          </a:r>
          <a:r>
            <a:rPr lang="fr-FR" baseline="-25000" dirty="0"/>
            <a:t>1</a:t>
          </a:r>
          <a:r>
            <a:rPr lang="fr-FR" dirty="0"/>
            <a:t> = </a:t>
          </a:r>
          <a:r>
            <a:rPr lang="fr-FR" dirty="0">
              <a:solidFill>
                <a:srgbClr val="FF0000"/>
              </a:solidFill>
            </a:rPr>
            <a:t>B</a:t>
          </a:r>
          <a:r>
            <a:rPr lang="fr-FR" dirty="0"/>
            <a:t> : message initial</a:t>
          </a:r>
        </a:p>
      </dgm:t>
    </dgm:pt>
    <dgm:pt modelId="{758FF140-FB1A-924F-BF02-B23E08A5B6B0}" type="parTrans" cxnId="{EB6ACEB9-BF02-1048-AC5E-EF81D1FA9456}">
      <dgm:prSet/>
      <dgm:spPr/>
      <dgm:t>
        <a:bodyPr/>
        <a:lstStyle/>
        <a:p>
          <a:endParaRPr lang="fr-FR"/>
        </a:p>
      </dgm:t>
    </dgm:pt>
    <dgm:pt modelId="{3E65A9D2-4230-C442-9E0D-7740108F6F90}" type="sibTrans" cxnId="{EB6ACEB9-BF02-1048-AC5E-EF81D1FA9456}">
      <dgm:prSet/>
      <dgm:spPr/>
      <dgm:t>
        <a:bodyPr/>
        <a:lstStyle/>
        <a:p>
          <a:endParaRPr lang="fr-FR"/>
        </a:p>
      </dgm:t>
    </dgm:pt>
    <dgm:pt modelId="{EF8E3E77-15AB-F845-B76D-9021604FE2DD}" type="pres">
      <dgm:prSet presAssocID="{A5E81D46-31A4-054C-8FC5-CAE7A552FF39}" presName="Name0" presStyleCnt="0">
        <dgm:presLayoutVars>
          <dgm:dir/>
          <dgm:resizeHandles val="exact"/>
        </dgm:presLayoutVars>
      </dgm:prSet>
      <dgm:spPr/>
    </dgm:pt>
    <dgm:pt modelId="{EF7F5A5A-DFDD-F842-88DB-499AB9070129}" type="pres">
      <dgm:prSet presAssocID="{EC05FE69-1FA4-314B-8107-E0FE5B93619E}" presName="node" presStyleLbl="node1" presStyleIdx="0" presStyleCnt="5">
        <dgm:presLayoutVars>
          <dgm:bulletEnabled val="1"/>
        </dgm:presLayoutVars>
      </dgm:prSet>
      <dgm:spPr/>
    </dgm:pt>
    <dgm:pt modelId="{63DFC725-6819-5747-BCCB-5952D40F1BAE}" type="pres">
      <dgm:prSet presAssocID="{152EC1B2-C91A-D049-8651-08339E619A2D}" presName="sibTrans" presStyleLbl="sibTrans2D1" presStyleIdx="0" presStyleCnt="4"/>
      <dgm:spPr/>
    </dgm:pt>
    <dgm:pt modelId="{7AD10B0C-35FC-4248-9F09-DBA764B9C6F2}" type="pres">
      <dgm:prSet presAssocID="{152EC1B2-C91A-D049-8651-08339E619A2D}" presName="connectorText" presStyleLbl="sibTrans2D1" presStyleIdx="0" presStyleCnt="4"/>
      <dgm:spPr/>
    </dgm:pt>
    <dgm:pt modelId="{F3FF7B09-662E-F445-B7F2-62E070177CB8}" type="pres">
      <dgm:prSet presAssocID="{F73FD98C-6025-9041-91A4-AA7DC65CBCF9}" presName="node" presStyleLbl="node1" presStyleIdx="1" presStyleCnt="5">
        <dgm:presLayoutVars>
          <dgm:bulletEnabled val="1"/>
        </dgm:presLayoutVars>
      </dgm:prSet>
      <dgm:spPr/>
    </dgm:pt>
    <dgm:pt modelId="{7406DF54-6F67-4B4B-86FA-B908192A2C67}" type="pres">
      <dgm:prSet presAssocID="{71D4E4FD-C1D3-B44A-879C-A1E1AE0B8369}" presName="sibTrans" presStyleLbl="sibTrans2D1" presStyleIdx="1" presStyleCnt="4"/>
      <dgm:spPr/>
    </dgm:pt>
    <dgm:pt modelId="{71B2DCDC-88AC-F048-B5FC-D62D46210A6C}" type="pres">
      <dgm:prSet presAssocID="{71D4E4FD-C1D3-B44A-879C-A1E1AE0B8369}" presName="connectorText" presStyleLbl="sibTrans2D1" presStyleIdx="1" presStyleCnt="4"/>
      <dgm:spPr/>
    </dgm:pt>
    <dgm:pt modelId="{BB95484B-3A1C-DC4E-A17A-DBAC506844F5}" type="pres">
      <dgm:prSet presAssocID="{FC90D5B3-067D-3E42-A4D7-DDEDE218CF02}" presName="node" presStyleLbl="node1" presStyleIdx="2" presStyleCnt="5">
        <dgm:presLayoutVars>
          <dgm:bulletEnabled val="1"/>
        </dgm:presLayoutVars>
      </dgm:prSet>
      <dgm:spPr/>
    </dgm:pt>
    <dgm:pt modelId="{670B1301-A866-9C45-860C-876B2A41A1A1}" type="pres">
      <dgm:prSet presAssocID="{41825AE6-F213-2A41-A62F-58A0D8FB15D6}" presName="sibTrans" presStyleLbl="sibTrans2D1" presStyleIdx="2" presStyleCnt="4"/>
      <dgm:spPr/>
    </dgm:pt>
    <dgm:pt modelId="{E9DBCE43-EC13-984D-B43D-0C95FEB0DF84}" type="pres">
      <dgm:prSet presAssocID="{41825AE6-F213-2A41-A62F-58A0D8FB15D6}" presName="connectorText" presStyleLbl="sibTrans2D1" presStyleIdx="2" presStyleCnt="4"/>
      <dgm:spPr/>
    </dgm:pt>
    <dgm:pt modelId="{ED08B8D4-9013-2E4A-82CC-4322B28A8AD1}" type="pres">
      <dgm:prSet presAssocID="{BBA47DDD-822A-AE43-A229-730315C0A90D}" presName="node" presStyleLbl="node1" presStyleIdx="3" presStyleCnt="5">
        <dgm:presLayoutVars>
          <dgm:bulletEnabled val="1"/>
        </dgm:presLayoutVars>
      </dgm:prSet>
      <dgm:spPr/>
    </dgm:pt>
    <dgm:pt modelId="{3AF7818B-A602-FA43-BACC-0EB5674E90FB}" type="pres">
      <dgm:prSet presAssocID="{459FFDE4-89EB-1341-B13F-B6ACE7410133}" presName="sibTrans" presStyleLbl="sibTrans2D1" presStyleIdx="3" presStyleCnt="4"/>
      <dgm:spPr/>
    </dgm:pt>
    <dgm:pt modelId="{69468124-A546-1341-B822-B62AFD27B645}" type="pres">
      <dgm:prSet presAssocID="{459FFDE4-89EB-1341-B13F-B6ACE7410133}" presName="connectorText" presStyleLbl="sibTrans2D1" presStyleIdx="3" presStyleCnt="4"/>
      <dgm:spPr/>
    </dgm:pt>
    <dgm:pt modelId="{FF61E77E-4E4E-8341-9AB0-A0D2FB92EF37}" type="pres">
      <dgm:prSet presAssocID="{CA6296D6-97A0-074B-B91C-869F58EF1B1B}" presName="node" presStyleLbl="node1" presStyleIdx="4" presStyleCnt="5">
        <dgm:presLayoutVars>
          <dgm:bulletEnabled val="1"/>
        </dgm:presLayoutVars>
      </dgm:prSet>
      <dgm:spPr/>
    </dgm:pt>
  </dgm:ptLst>
  <dgm:cxnLst>
    <dgm:cxn modelId="{DF8FFF06-623A-084F-B93D-D6AD061D563A}" srcId="{A5E81D46-31A4-054C-8FC5-CAE7A552FF39}" destId="{EC05FE69-1FA4-314B-8107-E0FE5B93619E}" srcOrd="0" destOrd="0" parTransId="{D3C8F566-C49F-A041-8A14-7B9E43BAFD01}" sibTransId="{152EC1B2-C91A-D049-8651-08339E619A2D}"/>
    <dgm:cxn modelId="{CA4D5726-91C1-6741-B1D3-5C59CE8B750E}" type="presOf" srcId="{41825AE6-F213-2A41-A62F-58A0D8FB15D6}" destId="{670B1301-A866-9C45-860C-876B2A41A1A1}" srcOrd="0" destOrd="0" presId="urn:microsoft.com/office/officeart/2005/8/layout/process1"/>
    <dgm:cxn modelId="{26AEEA32-949A-9147-8988-95A29708ACB4}" type="presOf" srcId="{152EC1B2-C91A-D049-8651-08339E619A2D}" destId="{63DFC725-6819-5747-BCCB-5952D40F1BAE}" srcOrd="0" destOrd="0" presId="urn:microsoft.com/office/officeart/2005/8/layout/process1"/>
    <dgm:cxn modelId="{7F7F6C55-67A0-7845-B5FA-A7D89B2A75BB}" srcId="{A5E81D46-31A4-054C-8FC5-CAE7A552FF39}" destId="{F73FD98C-6025-9041-91A4-AA7DC65CBCF9}" srcOrd="1" destOrd="0" parTransId="{C5E71DA7-35AD-6F46-B763-A151FB7FC554}" sibTransId="{71D4E4FD-C1D3-B44A-879C-A1E1AE0B8369}"/>
    <dgm:cxn modelId="{66814561-AEC2-B649-87E0-D0C3AE8677D2}" type="presOf" srcId="{EC05FE69-1FA4-314B-8107-E0FE5B93619E}" destId="{EF7F5A5A-DFDD-F842-88DB-499AB9070129}" srcOrd="0" destOrd="0" presId="urn:microsoft.com/office/officeart/2005/8/layout/process1"/>
    <dgm:cxn modelId="{9FF31366-B38D-634C-BCF9-D3E02A4AC332}" type="presOf" srcId="{459FFDE4-89EB-1341-B13F-B6ACE7410133}" destId="{3AF7818B-A602-FA43-BACC-0EB5674E90FB}" srcOrd="0" destOrd="0" presId="urn:microsoft.com/office/officeart/2005/8/layout/process1"/>
    <dgm:cxn modelId="{1FC8546D-B73C-5F4F-BE81-7B02E8B8F33E}" srcId="{A5E81D46-31A4-054C-8FC5-CAE7A552FF39}" destId="{FC90D5B3-067D-3E42-A4D7-DDEDE218CF02}" srcOrd="2" destOrd="0" parTransId="{4DC7F78D-D9BE-2045-AF46-2447A7664C9F}" sibTransId="{41825AE6-F213-2A41-A62F-58A0D8FB15D6}"/>
    <dgm:cxn modelId="{685B6D7F-D68B-9045-B187-38B14D1A0313}" srcId="{A5E81D46-31A4-054C-8FC5-CAE7A552FF39}" destId="{BBA47DDD-822A-AE43-A229-730315C0A90D}" srcOrd="3" destOrd="0" parTransId="{F939F5EB-1B9B-6240-B39E-312C8AEDA3DE}" sibTransId="{459FFDE4-89EB-1341-B13F-B6ACE7410133}"/>
    <dgm:cxn modelId="{CBAF0C8D-C1F7-C44A-AA63-94C54286F993}" type="presOf" srcId="{BBA47DDD-822A-AE43-A229-730315C0A90D}" destId="{ED08B8D4-9013-2E4A-82CC-4322B28A8AD1}" srcOrd="0" destOrd="0" presId="urn:microsoft.com/office/officeart/2005/8/layout/process1"/>
    <dgm:cxn modelId="{2AABA395-0A47-6547-B825-E96F4AA414EF}" type="presOf" srcId="{459FFDE4-89EB-1341-B13F-B6ACE7410133}" destId="{69468124-A546-1341-B822-B62AFD27B645}" srcOrd="1" destOrd="0" presId="urn:microsoft.com/office/officeart/2005/8/layout/process1"/>
    <dgm:cxn modelId="{D262E29B-704D-7A4D-AED5-3AE124BFBB58}" type="presOf" srcId="{CA6296D6-97A0-074B-B91C-869F58EF1B1B}" destId="{FF61E77E-4E4E-8341-9AB0-A0D2FB92EF37}" srcOrd="0" destOrd="0" presId="urn:microsoft.com/office/officeart/2005/8/layout/process1"/>
    <dgm:cxn modelId="{BE03E1A1-63F8-6040-B13C-EF333F01FCD3}" type="presOf" srcId="{FC90D5B3-067D-3E42-A4D7-DDEDE218CF02}" destId="{BB95484B-3A1C-DC4E-A17A-DBAC506844F5}" srcOrd="0" destOrd="0" presId="urn:microsoft.com/office/officeart/2005/8/layout/process1"/>
    <dgm:cxn modelId="{EEB3C9B7-1F43-3C4B-9B1D-7AAF09A902A7}" type="presOf" srcId="{41825AE6-F213-2A41-A62F-58A0D8FB15D6}" destId="{E9DBCE43-EC13-984D-B43D-0C95FEB0DF84}" srcOrd="1" destOrd="0" presId="urn:microsoft.com/office/officeart/2005/8/layout/process1"/>
    <dgm:cxn modelId="{EB6ACEB9-BF02-1048-AC5E-EF81D1FA9456}" srcId="{A5E81D46-31A4-054C-8FC5-CAE7A552FF39}" destId="{CA6296D6-97A0-074B-B91C-869F58EF1B1B}" srcOrd="4" destOrd="0" parTransId="{758FF140-FB1A-924F-BF02-B23E08A5B6B0}" sibTransId="{3E65A9D2-4230-C442-9E0D-7740108F6F90}"/>
    <dgm:cxn modelId="{F85E01BF-F6C4-4244-A4B8-0636CB7740F7}" type="presOf" srcId="{71D4E4FD-C1D3-B44A-879C-A1E1AE0B8369}" destId="{71B2DCDC-88AC-F048-B5FC-D62D46210A6C}" srcOrd="1" destOrd="0" presId="urn:microsoft.com/office/officeart/2005/8/layout/process1"/>
    <dgm:cxn modelId="{BDD45AE3-57C0-8546-B82F-4FFFC7F021BF}" type="presOf" srcId="{71D4E4FD-C1D3-B44A-879C-A1E1AE0B8369}" destId="{7406DF54-6F67-4B4B-86FA-B908192A2C67}" srcOrd="0" destOrd="0" presId="urn:microsoft.com/office/officeart/2005/8/layout/process1"/>
    <dgm:cxn modelId="{9EEF60E7-5D71-854A-BE6A-FC9175B9EDF3}" type="presOf" srcId="{F73FD98C-6025-9041-91A4-AA7DC65CBCF9}" destId="{F3FF7B09-662E-F445-B7F2-62E070177CB8}" srcOrd="0" destOrd="0" presId="urn:microsoft.com/office/officeart/2005/8/layout/process1"/>
    <dgm:cxn modelId="{ECEBB1EB-EA5B-0B4D-92AE-44DFC4CDD3D9}" type="presOf" srcId="{A5E81D46-31A4-054C-8FC5-CAE7A552FF39}" destId="{EF8E3E77-15AB-F845-B76D-9021604FE2DD}" srcOrd="0" destOrd="0" presId="urn:microsoft.com/office/officeart/2005/8/layout/process1"/>
    <dgm:cxn modelId="{D93B88FD-4AC2-FB4E-8C2A-8D11747C217B}" type="presOf" srcId="{152EC1B2-C91A-D049-8651-08339E619A2D}" destId="{7AD10B0C-35FC-4248-9F09-DBA764B9C6F2}" srcOrd="1" destOrd="0" presId="urn:microsoft.com/office/officeart/2005/8/layout/process1"/>
    <dgm:cxn modelId="{238AF18D-C5B0-254E-BA87-B743BE1CE03E}" type="presParOf" srcId="{EF8E3E77-15AB-F845-B76D-9021604FE2DD}" destId="{EF7F5A5A-DFDD-F842-88DB-499AB9070129}" srcOrd="0" destOrd="0" presId="urn:microsoft.com/office/officeart/2005/8/layout/process1"/>
    <dgm:cxn modelId="{D86C31BD-5DE0-914C-87F1-8AA26E94559C}" type="presParOf" srcId="{EF8E3E77-15AB-F845-B76D-9021604FE2DD}" destId="{63DFC725-6819-5747-BCCB-5952D40F1BAE}" srcOrd="1" destOrd="0" presId="urn:microsoft.com/office/officeart/2005/8/layout/process1"/>
    <dgm:cxn modelId="{B7698267-C792-784A-BCE6-18674D74A37D}" type="presParOf" srcId="{63DFC725-6819-5747-BCCB-5952D40F1BAE}" destId="{7AD10B0C-35FC-4248-9F09-DBA764B9C6F2}" srcOrd="0" destOrd="0" presId="urn:microsoft.com/office/officeart/2005/8/layout/process1"/>
    <dgm:cxn modelId="{5C002DA9-10DE-4F44-9E85-92F957A97B74}" type="presParOf" srcId="{EF8E3E77-15AB-F845-B76D-9021604FE2DD}" destId="{F3FF7B09-662E-F445-B7F2-62E070177CB8}" srcOrd="2" destOrd="0" presId="urn:microsoft.com/office/officeart/2005/8/layout/process1"/>
    <dgm:cxn modelId="{27835BA6-DB52-6F44-8784-6BDD7FA5BD44}" type="presParOf" srcId="{EF8E3E77-15AB-F845-B76D-9021604FE2DD}" destId="{7406DF54-6F67-4B4B-86FA-B908192A2C67}" srcOrd="3" destOrd="0" presId="urn:microsoft.com/office/officeart/2005/8/layout/process1"/>
    <dgm:cxn modelId="{C8918B1B-1E88-0F4F-AD72-F49628025A8C}" type="presParOf" srcId="{7406DF54-6F67-4B4B-86FA-B908192A2C67}" destId="{71B2DCDC-88AC-F048-B5FC-D62D46210A6C}" srcOrd="0" destOrd="0" presId="urn:microsoft.com/office/officeart/2005/8/layout/process1"/>
    <dgm:cxn modelId="{7957CF0A-E2E1-C542-9F61-72177D7A3C77}" type="presParOf" srcId="{EF8E3E77-15AB-F845-B76D-9021604FE2DD}" destId="{BB95484B-3A1C-DC4E-A17A-DBAC506844F5}" srcOrd="4" destOrd="0" presId="urn:microsoft.com/office/officeart/2005/8/layout/process1"/>
    <dgm:cxn modelId="{A725F64F-4763-F24F-A0C2-DDF852E49D79}" type="presParOf" srcId="{EF8E3E77-15AB-F845-B76D-9021604FE2DD}" destId="{670B1301-A866-9C45-860C-876B2A41A1A1}" srcOrd="5" destOrd="0" presId="urn:microsoft.com/office/officeart/2005/8/layout/process1"/>
    <dgm:cxn modelId="{44D4E4FE-BF08-5347-A991-7896B107C113}" type="presParOf" srcId="{670B1301-A866-9C45-860C-876B2A41A1A1}" destId="{E9DBCE43-EC13-984D-B43D-0C95FEB0DF84}" srcOrd="0" destOrd="0" presId="urn:microsoft.com/office/officeart/2005/8/layout/process1"/>
    <dgm:cxn modelId="{905EACC5-1254-3742-9884-490B6D2EE85D}" type="presParOf" srcId="{EF8E3E77-15AB-F845-B76D-9021604FE2DD}" destId="{ED08B8D4-9013-2E4A-82CC-4322B28A8AD1}" srcOrd="6" destOrd="0" presId="urn:microsoft.com/office/officeart/2005/8/layout/process1"/>
    <dgm:cxn modelId="{C717FBBD-5C7B-4F46-8C52-649BEA03E02F}" type="presParOf" srcId="{EF8E3E77-15AB-F845-B76D-9021604FE2DD}" destId="{3AF7818B-A602-FA43-BACC-0EB5674E90FB}" srcOrd="7" destOrd="0" presId="urn:microsoft.com/office/officeart/2005/8/layout/process1"/>
    <dgm:cxn modelId="{C2B1574B-D635-094B-8F3F-8AB9EB182BBE}" type="presParOf" srcId="{3AF7818B-A602-FA43-BACC-0EB5674E90FB}" destId="{69468124-A546-1341-B822-B62AFD27B645}" srcOrd="0" destOrd="0" presId="urn:microsoft.com/office/officeart/2005/8/layout/process1"/>
    <dgm:cxn modelId="{C722A6A4-9871-EE41-B014-B7CF4DB85926}" type="presParOf" srcId="{EF8E3E77-15AB-F845-B76D-9021604FE2DD}" destId="{FF61E77E-4E4E-8341-9AB0-A0D2FB92EF3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F5A5A-DFDD-F842-88DB-499AB9070129}">
      <dsp:nvSpPr>
        <dsp:cNvPr id="0" name=""/>
        <dsp:cNvSpPr/>
      </dsp:nvSpPr>
      <dsp:spPr>
        <a:xfrm>
          <a:off x="4177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R</a:t>
          </a:r>
          <a:r>
            <a:rPr lang="fr-FR" sz="1800" kern="1200" dirty="0"/>
            <a:t> : Message codé</a:t>
          </a:r>
        </a:p>
      </dsp:txBody>
      <dsp:txXfrm>
        <a:off x="40372" y="332700"/>
        <a:ext cx="1222715" cy="1163398"/>
      </dsp:txXfrm>
    </dsp:sp>
    <dsp:sp modelId="{63DFC725-6819-5747-BCCB-5952D40F1BAE}">
      <dsp:nvSpPr>
        <dsp:cNvPr id="0" name=""/>
        <dsp:cNvSpPr/>
      </dsp:nvSpPr>
      <dsp:spPr>
        <a:xfrm>
          <a:off x="1428794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428794" y="818043"/>
        <a:ext cx="192193" cy="192712"/>
      </dsp:txXfrm>
    </dsp:sp>
    <dsp:sp modelId="{F3FF7B09-662E-F445-B7F2-62E070177CB8}">
      <dsp:nvSpPr>
        <dsp:cNvPr id="0" name=""/>
        <dsp:cNvSpPr/>
      </dsp:nvSpPr>
      <dsp:spPr>
        <a:xfrm>
          <a:off x="1817325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M</a:t>
          </a:r>
          <a:r>
            <a:rPr lang="fr-FR" sz="1800" kern="1200" dirty="0"/>
            <a:t> : matrice formée à partir de R</a:t>
          </a:r>
        </a:p>
      </dsp:txBody>
      <dsp:txXfrm>
        <a:off x="1853520" y="332700"/>
        <a:ext cx="1222715" cy="1163398"/>
      </dsp:txXfrm>
    </dsp:sp>
    <dsp:sp modelId="{7406DF54-6F67-4B4B-86FA-B908192A2C67}">
      <dsp:nvSpPr>
        <dsp:cNvPr id="0" name=""/>
        <dsp:cNvSpPr/>
      </dsp:nvSpPr>
      <dsp:spPr>
        <a:xfrm>
          <a:off x="3241941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241941" y="818043"/>
        <a:ext cx="192193" cy="192712"/>
      </dsp:txXfrm>
    </dsp:sp>
    <dsp:sp modelId="{BB95484B-3A1C-DC4E-A17A-DBAC506844F5}">
      <dsp:nvSpPr>
        <dsp:cNvPr id="0" name=""/>
        <dsp:cNvSpPr/>
      </dsp:nvSpPr>
      <dsp:spPr>
        <a:xfrm>
          <a:off x="3630473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V</a:t>
          </a:r>
          <a:r>
            <a:rPr lang="fr-FR" sz="1800" kern="1200" dirty="0"/>
            <a:t>=vecteur tels que M.V=0</a:t>
          </a:r>
        </a:p>
      </dsp:txBody>
      <dsp:txXfrm>
        <a:off x="3666668" y="332700"/>
        <a:ext cx="1222715" cy="1163398"/>
      </dsp:txXfrm>
    </dsp:sp>
    <dsp:sp modelId="{670B1301-A866-9C45-860C-876B2A41A1A1}">
      <dsp:nvSpPr>
        <dsp:cNvPr id="0" name=""/>
        <dsp:cNvSpPr/>
      </dsp:nvSpPr>
      <dsp:spPr>
        <a:xfrm>
          <a:off x="5055089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5055089" y="818043"/>
        <a:ext cx="192193" cy="192712"/>
      </dsp:txXfrm>
    </dsp:sp>
    <dsp:sp modelId="{ED08B8D4-9013-2E4A-82CC-4322B28A8AD1}">
      <dsp:nvSpPr>
        <dsp:cNvPr id="0" name=""/>
        <dsp:cNvSpPr/>
      </dsp:nvSpPr>
      <dsp:spPr>
        <a:xfrm>
          <a:off x="5443621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0</a:t>
          </a:r>
          <a:r>
            <a:rPr lang="fr-FR" sz="1800" kern="1200" dirty="0"/>
            <a:t> et </a:t>
          </a:r>
          <a:r>
            <a:rPr lang="fr-FR" sz="1800" kern="1200" dirty="0">
              <a:solidFill>
                <a:srgbClr val="FF0000"/>
              </a:solidFill>
            </a:rPr>
            <a:t>Q</a:t>
          </a:r>
          <a:r>
            <a:rPr lang="fr-FR" sz="1800" kern="1200" baseline="-25000" dirty="0">
              <a:solidFill>
                <a:srgbClr val="FF0000"/>
              </a:solidFill>
            </a:rPr>
            <a:t>1</a:t>
          </a:r>
          <a:r>
            <a:rPr lang="fr-FR" sz="1800" kern="1200" dirty="0"/>
            <a:t> polynômes formés à partir de V </a:t>
          </a:r>
        </a:p>
      </dsp:txBody>
      <dsp:txXfrm>
        <a:off x="5479816" y="332700"/>
        <a:ext cx="1222715" cy="1163398"/>
      </dsp:txXfrm>
    </dsp:sp>
    <dsp:sp modelId="{3AF7818B-A602-FA43-BACC-0EB5674E90FB}">
      <dsp:nvSpPr>
        <dsp:cNvPr id="0" name=""/>
        <dsp:cNvSpPr/>
      </dsp:nvSpPr>
      <dsp:spPr>
        <a:xfrm>
          <a:off x="6868237" y="753806"/>
          <a:ext cx="274562" cy="3211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6868237" y="818043"/>
        <a:ext cx="192193" cy="192712"/>
      </dsp:txXfrm>
    </dsp:sp>
    <dsp:sp modelId="{FF61E77E-4E4E-8341-9AB0-A0D2FB92EF37}">
      <dsp:nvSpPr>
        <dsp:cNvPr id="0" name=""/>
        <dsp:cNvSpPr/>
      </dsp:nvSpPr>
      <dsp:spPr>
        <a:xfrm>
          <a:off x="7256769" y="296505"/>
          <a:ext cx="1295105" cy="1235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Q</a:t>
          </a:r>
          <a:r>
            <a:rPr lang="fr-FR" sz="1800" kern="1200" baseline="-25000" dirty="0"/>
            <a:t>0</a:t>
          </a:r>
          <a:r>
            <a:rPr lang="fr-FR" sz="1800" kern="1200" dirty="0"/>
            <a:t>/Q</a:t>
          </a:r>
          <a:r>
            <a:rPr lang="fr-FR" sz="1800" kern="1200" baseline="-25000" dirty="0"/>
            <a:t>1</a:t>
          </a:r>
          <a:r>
            <a:rPr lang="fr-FR" sz="1800" kern="1200" dirty="0"/>
            <a:t> = </a:t>
          </a:r>
          <a:r>
            <a:rPr lang="fr-FR" sz="1800" kern="1200" dirty="0">
              <a:solidFill>
                <a:srgbClr val="FF0000"/>
              </a:solidFill>
            </a:rPr>
            <a:t>B</a:t>
          </a:r>
          <a:r>
            <a:rPr lang="fr-FR" sz="1800" kern="1200" dirty="0"/>
            <a:t> : message initial</a:t>
          </a:r>
        </a:p>
      </dsp:txBody>
      <dsp:txXfrm>
        <a:off x="7292964" y="332700"/>
        <a:ext cx="1222715" cy="116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5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31" y="1816426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3800" cap="small" dirty="0"/>
              <a:t>transmission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>
            <a:off x="5953781" y="3325402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Syndromes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7CBC-3D41-364A-81E4-382029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11" r="2069"/>
          <a:stretch/>
        </p:blipFill>
        <p:spPr>
          <a:xfrm>
            <a:off x="835025" y="2013796"/>
            <a:ext cx="5260975" cy="2785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C122E-030C-8F43-9F3E-40CD31B2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" r="5026" b="11631"/>
          <a:stretch/>
        </p:blipFill>
        <p:spPr>
          <a:xfrm>
            <a:off x="936625" y="3224927"/>
            <a:ext cx="5159375" cy="2785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2FAB6-AC0F-6B49-9839-95ED777E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4414681"/>
            <a:ext cx="5372100" cy="278553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B353600-8E6F-1C48-AF17-6F097196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75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A9FCC9-B19F-9649-9C7D-9C620A28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132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E991FC8-69A9-5F45-AAE5-9F1ED23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0891" y="1927232"/>
            <a:ext cx="693368" cy="7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0868872-5826-904C-AF9C-E3ACE8B312E2}"/>
              </a:ext>
            </a:extLst>
          </p:cNvPr>
          <p:cNvSpPr txBox="1"/>
          <p:nvPr/>
        </p:nvSpPr>
        <p:spPr>
          <a:xfrm>
            <a:off x="8110777" y="2001838"/>
            <a:ext cx="26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Localisation des erreurs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DC81CD-9CBD-8F49-BEAB-312C37C69F23}"/>
              </a:ext>
            </a:extLst>
          </p:cNvPr>
          <p:cNvSpPr txBox="1"/>
          <p:nvPr/>
        </p:nvSpPr>
        <p:spPr>
          <a:xfrm>
            <a:off x="6832607" y="3134148"/>
            <a:ext cx="53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Résolution d’un système de taille réduite aux erreurs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0E1A4D0-0F83-0F43-8C55-F97CC7F65867}"/>
              </a:ext>
            </a:extLst>
          </p:cNvPr>
          <p:cNvCxnSpPr>
            <a:stCxn id="26" idx="2"/>
          </p:cNvCxnSpPr>
          <p:nvPr/>
        </p:nvCxnSpPr>
        <p:spPr>
          <a:xfrm flipH="1">
            <a:off x="9437622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CC9E4454-A615-7C48-9A64-63B6280E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75" y="5913935"/>
            <a:ext cx="3320873" cy="35580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2EF80F4-17B4-604E-9866-0C3BC1823C56}"/>
              </a:ext>
            </a:extLst>
          </p:cNvPr>
          <p:cNvCxnSpPr/>
          <p:nvPr/>
        </p:nvCxnSpPr>
        <p:spPr>
          <a:xfrm flipH="1">
            <a:off x="3349015" y="237117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C4C8023-3F27-2046-9BA2-1827CD0B9BAA}"/>
              </a:ext>
            </a:extLst>
          </p:cNvPr>
          <p:cNvSpPr txBox="1"/>
          <p:nvPr/>
        </p:nvSpPr>
        <p:spPr>
          <a:xfrm>
            <a:off x="7335774" y="4400596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Reconstitution de </a:t>
            </a:r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avec car C = R - 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F0D8AD9-40F4-DD46-AB5D-EED0DF907475}"/>
              </a:ext>
            </a:extLst>
          </p:cNvPr>
          <p:cNvCxnSpPr/>
          <p:nvPr/>
        </p:nvCxnSpPr>
        <p:spPr>
          <a:xfrm flipH="1">
            <a:off x="9437622" y="36004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9E5EFEE-6601-8749-ACD0-709EC80F8F6E}"/>
              </a:ext>
            </a:extLst>
          </p:cNvPr>
          <p:cNvCxnSpPr/>
          <p:nvPr/>
        </p:nvCxnSpPr>
        <p:spPr>
          <a:xfrm flipH="1">
            <a:off x="3349014" y="3617035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3350434-44C3-7F48-B10D-59D8BA70C65B}"/>
              </a:ext>
            </a:extLst>
          </p:cNvPr>
          <p:cNvCxnSpPr/>
          <p:nvPr/>
        </p:nvCxnSpPr>
        <p:spPr>
          <a:xfrm flipH="1">
            <a:off x="3349013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7391DF3-EE74-2E40-A18D-A9300EDE3C3F}"/>
              </a:ext>
            </a:extLst>
          </p:cNvPr>
          <p:cNvCxnSpPr/>
          <p:nvPr/>
        </p:nvCxnSpPr>
        <p:spPr>
          <a:xfrm flipH="1">
            <a:off x="9437622" y="4944790"/>
            <a:ext cx="1" cy="71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ED19095-12EB-B74D-A272-C99AD216BAA3}"/>
              </a:ext>
            </a:extLst>
          </p:cNvPr>
          <p:cNvSpPr txBox="1"/>
          <p:nvPr/>
        </p:nvSpPr>
        <p:spPr>
          <a:xfrm>
            <a:off x="7468213" y="5870252"/>
            <a:ext cx="420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On retrouve </a:t>
            </a:r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le message envoyé</a:t>
            </a:r>
          </a:p>
        </p:txBody>
      </p:sp>
    </p:spTree>
    <p:extLst>
      <p:ext uri="{BB962C8B-B14F-4D97-AF65-F5344CB8AC3E}">
        <p14:creationId xmlns:p14="http://schemas.microsoft.com/office/powerpoint/2010/main" val="18828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d’application</a:t>
            </a:r>
          </a:p>
        </p:txBody>
      </p:sp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F9DE0663-E6F4-B743-B7B5-16DD33F7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17" y="1392460"/>
            <a:ext cx="6800555" cy="5100416"/>
          </a:xfrm>
        </p:spPr>
      </p:pic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35A2AB-FFEC-424E-8781-4952DF01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473200"/>
            <a:ext cx="6891866" cy="5168899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696427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6964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466730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3016251"/>
            <a:ext cx="1170724" cy="153514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076321" y="3480301"/>
            <a:ext cx="15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90688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6253610"/>
            <a:ext cx="7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= 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? 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38571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1CB82D-42A0-A342-946D-340414B1B536}"/>
              </a:ext>
            </a:extLst>
          </p:cNvPr>
          <p:cNvSpPr txBox="1"/>
          <p:nvPr/>
        </p:nvSpPr>
        <p:spPr>
          <a:xfrm>
            <a:off x="1228345" y="2188564"/>
            <a:ext cx="396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Rajouter de l’information pour chaque élément en le caractérisant parfaitement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Approche</a:t>
            </a:r>
            <a:r>
              <a:rPr lang="en-US" sz="4600" dirty="0"/>
              <a:t> naïve 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812C038-9DBF-1C4F-89EF-B16EEFB5E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91" t="10375" r="3530" b="-2"/>
          <a:stretch/>
        </p:blipFill>
        <p:spPr>
          <a:xfrm>
            <a:off x="5881665" y="1223875"/>
            <a:ext cx="5684603" cy="45343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4BF026-B98A-FA45-9D43-FD2FF7E8B050}"/>
              </a:ext>
            </a:extLst>
          </p:cNvPr>
          <p:cNvSpPr txBox="1"/>
          <p:nvPr/>
        </p:nvSpPr>
        <p:spPr>
          <a:xfrm>
            <a:off x="1039505" y="2705968"/>
            <a:ext cx="360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l’on envoie 3 fois un message et que l’on suppose une unique erreur, alors deux des trois messages envoyés correspondent au bon</a:t>
            </a:r>
          </a:p>
        </p:txBody>
      </p:sp>
    </p:spTree>
    <p:extLst>
      <p:ext uri="{BB962C8B-B14F-4D97-AF65-F5344CB8AC3E}">
        <p14:creationId xmlns:p14="http://schemas.microsoft.com/office/powerpoint/2010/main" val="320388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516589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Corps </a:t>
            </a:r>
            <a:r>
              <a:rPr lang="en-US" sz="4600" dirty="0" err="1"/>
              <a:t>fini</a:t>
            </a:r>
            <a:r>
              <a:rPr lang="en-US" sz="4600" dirty="0"/>
              <a:t> F16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E7483-59C5-0449-83A0-D806C7FB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16" y="41783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1598EB8-0244-D648-8FAF-C08EAE4BA230}"/>
              </a:ext>
            </a:extLst>
          </p:cNvPr>
          <p:cNvSpPr/>
          <p:nvPr/>
        </p:nvSpPr>
        <p:spPr>
          <a:xfrm>
            <a:off x="6498983" y="165101"/>
            <a:ext cx="3851517" cy="3733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EF8607-E08F-354D-BA45-B9733DEB8822}"/>
              </a:ext>
            </a:extLst>
          </p:cNvPr>
          <p:cNvSpPr/>
          <p:nvPr/>
        </p:nvSpPr>
        <p:spPr>
          <a:xfrm>
            <a:off x="8474807" y="400053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F355F77-4A35-C240-B30C-72F49CC62082}"/>
              </a:ext>
            </a:extLst>
          </p:cNvPr>
          <p:cNvSpPr/>
          <p:nvPr/>
        </p:nvSpPr>
        <p:spPr>
          <a:xfrm>
            <a:off x="8546366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3DE4B8-AA45-E341-8BC6-FF653C6C0D82}"/>
              </a:ext>
            </a:extLst>
          </p:cNvPr>
          <p:cNvSpPr/>
          <p:nvPr/>
        </p:nvSpPr>
        <p:spPr>
          <a:xfrm>
            <a:off x="7499959" y="14732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5EE298-7C50-D441-9224-24F4E952536A}"/>
              </a:ext>
            </a:extLst>
          </p:cNvPr>
          <p:cNvSpPr/>
          <p:nvPr/>
        </p:nvSpPr>
        <p:spPr>
          <a:xfrm>
            <a:off x="9031409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0B86995-4F83-6546-9877-091FD445E07D}"/>
              </a:ext>
            </a:extLst>
          </p:cNvPr>
          <p:cNvSpPr/>
          <p:nvPr/>
        </p:nvSpPr>
        <p:spPr>
          <a:xfrm>
            <a:off x="8655050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8C2B0B2-F01E-414A-8BDA-6AE78AEBC1D5}"/>
              </a:ext>
            </a:extLst>
          </p:cNvPr>
          <p:cNvSpPr/>
          <p:nvPr/>
        </p:nvSpPr>
        <p:spPr>
          <a:xfrm>
            <a:off x="7924802" y="7620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D7F0FEE-C5AE-A949-B2C1-F49DED2567BE}"/>
              </a:ext>
            </a:extLst>
          </p:cNvPr>
          <p:cNvSpPr/>
          <p:nvPr/>
        </p:nvSpPr>
        <p:spPr>
          <a:xfrm>
            <a:off x="8474807" y="13208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130308-D368-F344-B4EC-1A4F3153CA29}"/>
              </a:ext>
            </a:extLst>
          </p:cNvPr>
          <p:cNvSpPr/>
          <p:nvPr/>
        </p:nvSpPr>
        <p:spPr>
          <a:xfrm>
            <a:off x="9262699" y="203835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BCDDD4A-9F13-464F-B583-222316364E1F}"/>
              </a:ext>
            </a:extLst>
          </p:cNvPr>
          <p:cNvSpPr/>
          <p:nvPr/>
        </p:nvSpPr>
        <p:spPr>
          <a:xfrm>
            <a:off x="9833217" y="16700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DDA9546-8433-4B43-AAF9-BAE90D1CA5FD}"/>
              </a:ext>
            </a:extLst>
          </p:cNvPr>
          <p:cNvSpPr/>
          <p:nvPr/>
        </p:nvSpPr>
        <p:spPr>
          <a:xfrm>
            <a:off x="7859833" y="1992415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4894897-1C26-C04D-94D3-6F566ECDD62C}"/>
              </a:ext>
            </a:extLst>
          </p:cNvPr>
          <p:cNvSpPr/>
          <p:nvPr/>
        </p:nvSpPr>
        <p:spPr>
          <a:xfrm>
            <a:off x="9626600" y="26416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AC71E2E-E73D-984E-9BD9-1899A2D6BFF9}"/>
              </a:ext>
            </a:extLst>
          </p:cNvPr>
          <p:cNvSpPr/>
          <p:nvPr/>
        </p:nvSpPr>
        <p:spPr>
          <a:xfrm>
            <a:off x="7059492" y="260985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A590AC1-6308-AC4A-903A-006B180AEE5A}"/>
              </a:ext>
            </a:extLst>
          </p:cNvPr>
          <p:cNvSpPr/>
          <p:nvPr/>
        </p:nvSpPr>
        <p:spPr>
          <a:xfrm>
            <a:off x="8713909" y="320674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934BC96-4225-CC40-9F7E-DAFD4E48E065}"/>
              </a:ext>
            </a:extLst>
          </p:cNvPr>
          <p:cNvSpPr/>
          <p:nvPr/>
        </p:nvSpPr>
        <p:spPr>
          <a:xfrm>
            <a:off x="7240093" y="8128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D878FD-3322-F249-B44F-049F86FF4CA6}"/>
              </a:ext>
            </a:extLst>
          </p:cNvPr>
          <p:cNvSpPr/>
          <p:nvPr/>
        </p:nvSpPr>
        <p:spPr>
          <a:xfrm>
            <a:off x="9486900" y="1181100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FD0C3D-0A6F-9047-8844-805537202F7D}"/>
              </a:ext>
            </a:extLst>
          </p:cNvPr>
          <p:cNvSpPr/>
          <p:nvPr/>
        </p:nvSpPr>
        <p:spPr>
          <a:xfrm>
            <a:off x="7979016" y="3060699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A597CE1-3D70-E04C-96E7-BC20FE77B64D}"/>
              </a:ext>
            </a:extLst>
          </p:cNvPr>
          <p:cNvSpPr/>
          <p:nvPr/>
        </p:nvSpPr>
        <p:spPr>
          <a:xfrm>
            <a:off x="6816967" y="1739901"/>
            <a:ext cx="292100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4" y="1778516"/>
            <a:ext cx="4850403" cy="38925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5FC452-FA69-3448-A183-8EA45CC0577C}"/>
              </a:ext>
            </a:extLst>
          </p:cNvPr>
          <p:cNvSpPr txBox="1"/>
          <p:nvPr/>
        </p:nvSpPr>
        <p:spPr>
          <a:xfrm>
            <a:off x="7859833" y="407035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Stable par :</a:t>
            </a:r>
          </a:p>
        </p:txBody>
      </p: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3" y="679732"/>
            <a:ext cx="5074956" cy="1475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Reed 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22" y="2787650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8" y="2863850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19620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129751" y="3429000"/>
            <a:ext cx="213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008A166-C411-1A40-B55B-CFA753189A24}"/>
              </a:ext>
            </a:extLst>
          </p:cNvPr>
          <p:cNvSpPr txBox="1"/>
          <p:nvPr/>
        </p:nvSpPr>
        <p:spPr>
          <a:xfrm>
            <a:off x="2547892" y="369604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26722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 : Message initial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DF6E05-AD5A-6B4B-8060-7D82C51F99EA}"/>
              </a:ext>
            </a:extLst>
          </p:cNvPr>
          <p:cNvSpPr txBox="1"/>
          <p:nvPr/>
        </p:nvSpPr>
        <p:spPr>
          <a:xfrm>
            <a:off x="4636960" y="2189374"/>
            <a:ext cx="1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 : Message codé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167538" y="2189374"/>
            <a:ext cx="31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 = C+E 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4635188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6455743" y="3880712"/>
            <a:ext cx="2019925" cy="112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7195280" y="4641678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4801576" y="5871934"/>
            <a:ext cx="13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Erreurs</a:t>
            </a: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C8652-2F1D-754F-B835-B54FCD67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Efficacités comparées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BD846F-B507-1940-BE02-BBD27A110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88498"/>
              </p:ext>
            </p:extLst>
          </p:nvPr>
        </p:nvGraphicFramePr>
        <p:xfrm>
          <a:off x="1780993" y="2650084"/>
          <a:ext cx="8630013" cy="220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031">
                  <a:extLst>
                    <a:ext uri="{9D8B030D-6E8A-4147-A177-3AD203B41FA5}">
                      <a16:colId xmlns:a16="http://schemas.microsoft.com/office/drawing/2014/main" val="4061507602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3534069408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856156775"/>
                    </a:ext>
                  </a:extLst>
                </a:gridCol>
              </a:tblGrid>
              <a:tr h="32118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naïf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Reed-Solomon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6363"/>
                  </a:ext>
                </a:extLst>
              </a:tr>
              <a:tr h="55773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d’erreur autorisées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fixé à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94785"/>
                  </a:ext>
                </a:extLst>
              </a:tr>
              <a:tr h="79676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Redondance d’information dans le message envoyé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  <a:p>
                      <a:pPr algn="ctr"/>
                      <a:r>
                        <a:rPr lang="fr-FR" dirty="0"/>
                        <a:t>3n éléments envoyés pour n utiles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15/9</a:t>
                      </a:r>
                    </a:p>
                    <a:p>
                      <a:pPr algn="ctr"/>
                      <a:r>
                        <a:rPr lang="fr-FR" dirty="0"/>
                        <a:t>15 éléments envoyés pour 9 utiles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71794"/>
                  </a:ext>
                </a:extLst>
              </a:tr>
              <a:tr h="21932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Nature des éléments envoyés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entiers sans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Entier inferieur à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54589"/>
                  </a:ext>
                </a:extLst>
              </a:tr>
            </a:tbl>
          </a:graphicData>
        </a:graphic>
      </p:graphicFrame>
      <p:sp>
        <p:nvSpPr>
          <p:cNvPr id="3" name="Cadre 2">
            <a:extLst>
              <a:ext uri="{FF2B5EF4-FFF2-40B4-BE49-F238E27FC236}">
                <a16:creationId xmlns:a16="http://schemas.microsoft.com/office/drawing/2014/main" id="{DAD78D11-F0FD-AC48-98BF-D4551869ED6B}"/>
              </a:ext>
            </a:extLst>
          </p:cNvPr>
          <p:cNvSpPr/>
          <p:nvPr/>
        </p:nvSpPr>
        <p:spPr>
          <a:xfrm>
            <a:off x="7581499" y="2558440"/>
            <a:ext cx="2829507" cy="2386941"/>
          </a:xfrm>
          <a:prstGeom prst="frame">
            <a:avLst>
              <a:gd name="adj1" fmla="val 28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2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2B283-3EDE-754F-953A-5EC08BA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 Reed-Solomon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0BBD3BD-5045-DC40-86D7-205141878461}"/>
                  </a:ext>
                </a:extLst>
              </p:cNvPr>
              <p:cNvSpPr txBox="1"/>
              <p:nvPr/>
            </p:nvSpPr>
            <p:spPr>
              <a:xfrm>
                <a:off x="3120390" y="1952587"/>
                <a:ext cx="5257799" cy="73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0BBD3BD-5045-DC40-86D7-205141878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90" y="1952587"/>
                <a:ext cx="5257799" cy="733599"/>
              </a:xfrm>
              <a:prstGeom prst="rect">
                <a:avLst/>
              </a:prstGeom>
              <a:blipFill>
                <a:blip r:embed="rId2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B6A989EA-FC3F-D747-BEDD-A213382A9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4"/>
          <a:stretch/>
        </p:blipFill>
        <p:spPr>
          <a:xfrm>
            <a:off x="669290" y="4864100"/>
            <a:ext cx="2451100" cy="3961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8440E5-EDA2-1344-9158-CA824FC49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7423"/>
          <a:stretch/>
        </p:blipFill>
        <p:spPr>
          <a:xfrm>
            <a:off x="7263880" y="4841117"/>
            <a:ext cx="4279900" cy="35272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59691E8-837D-1E4E-8B1F-311E0CF871AA}"/>
              </a:ext>
            </a:extLst>
          </p:cNvPr>
          <p:cNvCxnSpPr>
            <a:cxnSpLocks/>
          </p:cNvCxnSpPr>
          <p:nvPr/>
        </p:nvCxnSpPr>
        <p:spPr>
          <a:xfrm flipV="1">
            <a:off x="2788170" y="2686186"/>
            <a:ext cx="1798820" cy="217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90D5CD8-044A-9746-916F-643B011C7FE7}"/>
              </a:ext>
            </a:extLst>
          </p:cNvPr>
          <p:cNvCxnSpPr/>
          <p:nvPr/>
        </p:nvCxnSpPr>
        <p:spPr>
          <a:xfrm>
            <a:off x="6880485" y="2686186"/>
            <a:ext cx="1274164" cy="20507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812E5F21-E0F8-F149-B127-3E6B60BC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68"/>
          <a:stretch/>
        </p:blipFill>
        <p:spPr>
          <a:xfrm>
            <a:off x="4351993" y="3681684"/>
            <a:ext cx="2123784" cy="264097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4F3FFCC-0FBB-1D4D-95BE-56EFBE213191}"/>
              </a:ext>
            </a:extLst>
          </p:cNvPr>
          <p:cNvCxnSpPr>
            <a:endCxn id="14" idx="0"/>
          </p:cNvCxnSpPr>
          <p:nvPr/>
        </p:nvCxnSpPr>
        <p:spPr>
          <a:xfrm>
            <a:off x="5413885" y="2686186"/>
            <a:ext cx="0" cy="995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3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Décodage de Reed-Solomon par la méthode des Polynômes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1C44856-B0AE-5C46-85FF-4105CD431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543247"/>
              </p:ext>
            </p:extLst>
          </p:nvPr>
        </p:nvGraphicFramePr>
        <p:xfrm>
          <a:off x="1817973" y="1484027"/>
          <a:ext cx="8556053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630058-23C6-AB40-A7BF-0C78BF020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7423"/>
          <a:stretch/>
        </p:blipFill>
        <p:spPr>
          <a:xfrm>
            <a:off x="285246" y="4045249"/>
            <a:ext cx="3065453" cy="2526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972CE5-27E4-A64F-A14B-C3693B1B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7915"/>
          <a:stretch/>
        </p:blipFill>
        <p:spPr>
          <a:xfrm>
            <a:off x="9481054" y="3974716"/>
            <a:ext cx="2425700" cy="3231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7A9483-47CB-244A-BF41-E1D4EA371F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96"/>
          <a:stretch/>
        </p:blipFill>
        <p:spPr>
          <a:xfrm>
            <a:off x="1973002" y="4767121"/>
            <a:ext cx="2755394" cy="196239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E8C94F-F39B-EB46-9566-0070D8F1F6A8}"/>
              </a:ext>
            </a:extLst>
          </p:cNvPr>
          <p:cNvCxnSpPr/>
          <p:nvPr/>
        </p:nvCxnSpPr>
        <p:spPr>
          <a:xfrm flipV="1">
            <a:off x="1648691" y="3089564"/>
            <a:ext cx="581891" cy="885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C8988BD-16DC-5C4D-9473-F844B1F037CC}"/>
              </a:ext>
            </a:extLst>
          </p:cNvPr>
          <p:cNvCxnSpPr>
            <a:cxnSpLocks/>
          </p:cNvCxnSpPr>
          <p:nvPr/>
        </p:nvCxnSpPr>
        <p:spPr>
          <a:xfrm flipV="1">
            <a:off x="3631617" y="3144983"/>
            <a:ext cx="704856" cy="1622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F57DDC-BAA3-CC43-9827-75DE4514AD86}"/>
              </a:ext>
            </a:extLst>
          </p:cNvPr>
          <p:cNvCxnSpPr>
            <a:cxnSpLocks/>
          </p:cNvCxnSpPr>
          <p:nvPr/>
        </p:nvCxnSpPr>
        <p:spPr>
          <a:xfrm flipH="1" flipV="1">
            <a:off x="6226104" y="3161585"/>
            <a:ext cx="130628" cy="2413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5F9A2BA-C790-D14F-AF33-3EBB8BB0B2CD}"/>
              </a:ext>
            </a:extLst>
          </p:cNvPr>
          <p:cNvCxnSpPr>
            <a:cxnSpLocks/>
          </p:cNvCxnSpPr>
          <p:nvPr/>
        </p:nvCxnSpPr>
        <p:spPr>
          <a:xfrm flipH="1" flipV="1">
            <a:off x="8080019" y="3088647"/>
            <a:ext cx="1324373" cy="19617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0AB314-A016-ED4E-8507-CEDC4F6D20D6}"/>
              </a:ext>
            </a:extLst>
          </p:cNvPr>
          <p:cNvCxnSpPr>
            <a:cxnSpLocks/>
          </p:cNvCxnSpPr>
          <p:nvPr/>
        </p:nvCxnSpPr>
        <p:spPr>
          <a:xfrm flipH="1" flipV="1">
            <a:off x="9912072" y="3043967"/>
            <a:ext cx="631236" cy="752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BCBCCA27-EBCF-0947-B619-5E7247EC0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6458" y="5748318"/>
            <a:ext cx="2420549" cy="1613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5CA92B-CD44-954C-B56F-587F565E27D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46" r="30211" b="7061"/>
          <a:stretch/>
        </p:blipFill>
        <p:spPr>
          <a:xfrm>
            <a:off x="8532380" y="5149935"/>
            <a:ext cx="2095249" cy="1613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6996E4-A6FA-1341-AC12-6BE702AA30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806" r="4133"/>
          <a:stretch/>
        </p:blipFill>
        <p:spPr>
          <a:xfrm>
            <a:off x="9114688" y="5401031"/>
            <a:ext cx="732731" cy="1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287</Words>
  <Application>Microsoft Macintosh PowerPoint</Application>
  <PresentationFormat>Grand écran</PresentationFormat>
  <Paragraphs>59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Thème Office</vt:lpstr>
      <vt:lpstr>transmission perturbée et codes correcteur d’erreur</vt:lpstr>
      <vt:lpstr>Cadre général</vt:lpstr>
      <vt:lpstr>La Redondance</vt:lpstr>
      <vt:lpstr>Approche naïve :</vt:lpstr>
      <vt:lpstr>Corps fini F16</vt:lpstr>
      <vt:lpstr>Reed Solomon:</vt:lpstr>
      <vt:lpstr>Efficacités comparées</vt:lpstr>
      <vt:lpstr>Codage de Reed-Solomon </vt:lpstr>
      <vt:lpstr>Décodage de Reed-Solomon par la méthode des Polynômes</vt:lpstr>
      <vt:lpstr>Décodage de Reed-Solomon par la méthode des Syndromes</vt:lpstr>
      <vt:lpstr>Exemple d’application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Astrid GOOSSENS</cp:lastModifiedBy>
  <cp:revision>28</cp:revision>
  <dcterms:created xsi:type="dcterms:W3CDTF">2021-01-08T13:56:20Z</dcterms:created>
  <dcterms:modified xsi:type="dcterms:W3CDTF">2021-05-19T08:10:22Z</dcterms:modified>
</cp:coreProperties>
</file>